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192" y="8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FA856-D8B0-4A78-B89C-A8BB95CB0BD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287D6-3733-40F8-842F-D7999D8A67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894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287D6-3733-40F8-842F-D7999D8A675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231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A878-0C44-454E-8699-4EAD24936546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A8E7-0059-4956-B322-56D2FB41DD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243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A878-0C44-454E-8699-4EAD24936546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A8E7-0059-4956-B322-56D2FB41DD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865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A878-0C44-454E-8699-4EAD24936546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A8E7-0059-4956-B322-56D2FB41DD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45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A878-0C44-454E-8699-4EAD24936546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A8E7-0059-4956-B322-56D2FB41DD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508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A878-0C44-454E-8699-4EAD24936546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A8E7-0059-4956-B322-56D2FB41DD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15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A878-0C44-454E-8699-4EAD24936546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A8E7-0059-4956-B322-56D2FB41DD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480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A878-0C44-454E-8699-4EAD24936546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A8E7-0059-4956-B322-56D2FB41DD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78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A878-0C44-454E-8699-4EAD24936546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A8E7-0059-4956-B322-56D2FB41DD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12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A878-0C44-454E-8699-4EAD24936546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A8E7-0059-4956-B322-56D2FB41DD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62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A878-0C44-454E-8699-4EAD24936546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A8E7-0059-4956-B322-56D2FB41DD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10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8A878-0C44-454E-8699-4EAD24936546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A8E7-0059-4956-B322-56D2FB41DD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25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8A878-0C44-454E-8699-4EAD24936546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9A8E7-0059-4956-B322-56D2FB41DD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27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9574"/>
            <a:ext cx="9144000" cy="985424"/>
          </a:xfrm>
        </p:spPr>
        <p:txBody>
          <a:bodyPr>
            <a:normAutofit/>
          </a:bodyPr>
          <a:lstStyle/>
          <a:p>
            <a:r>
              <a:rPr lang="ru-RU" sz="3200" noProof="1">
                <a:latin typeface="Georgia" panose="02040502050405020303" pitchFamily="18" charset="0"/>
              </a:rPr>
              <a:t>Структура органов управления организацией ООО «Управляющая компания «ОПЕКА»</a:t>
            </a:r>
            <a:endParaRPr lang="ru-RU" sz="3200" dirty="0">
              <a:latin typeface="Georgia" panose="0204050205040502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52675" y="1202635"/>
            <a:ext cx="3101008" cy="1436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ru-RU" dirty="0"/>
          </a:p>
          <a:p>
            <a:pPr lvl="0" algn="ctr"/>
            <a:r>
              <a:rPr lang="ru-RU" dirty="0"/>
              <a:t>Генеральный директор Управляющей компании Маврин А. 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511209" y="1202635"/>
            <a:ext cx="2534478" cy="1436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dirty="0"/>
          </a:p>
          <a:p>
            <a:pPr lvl="0" algn="ctr"/>
            <a:r>
              <a:rPr lang="ru-RU" dirty="0"/>
              <a:t>Административный директор</a:t>
            </a:r>
            <a:r>
              <a:rPr lang="en-US" dirty="0"/>
              <a:t> </a:t>
            </a:r>
            <a:endParaRPr lang="ru-RU" dirty="0"/>
          </a:p>
          <a:p>
            <a:pPr lvl="0" algn="ctr"/>
            <a:r>
              <a:rPr lang="ru-RU" dirty="0"/>
              <a:t>Бунько Е. 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479735" y="2988298"/>
            <a:ext cx="2691028" cy="1282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/>
              <a:t>Директор по развитию</a:t>
            </a:r>
          </a:p>
          <a:p>
            <a:pPr lvl="0" algn="ctr"/>
            <a:r>
              <a:rPr lang="ru-RU" dirty="0">
                <a:solidFill>
                  <a:srgbClr val="FF0000"/>
                </a:solidFill>
              </a:rPr>
              <a:t>Королева О. К.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511209" y="4826524"/>
            <a:ext cx="2534478" cy="1395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white"/>
                </a:solidFill>
              </a:rPr>
              <a:t>Руководитель патронажной службы</a:t>
            </a:r>
          </a:p>
          <a:p>
            <a:pPr lvl="0" algn="ctr"/>
            <a:r>
              <a:rPr lang="ru-RU" dirty="0">
                <a:solidFill>
                  <a:prstClr val="white"/>
                </a:solidFill>
              </a:rPr>
              <a:t>Амбарцумян М. В.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652675" y="2988297"/>
            <a:ext cx="3101007" cy="1282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/>
              <a:t>Директор по персоналу</a:t>
            </a:r>
          </a:p>
          <a:p>
            <a:pPr lvl="0" algn="ctr"/>
            <a:r>
              <a:rPr lang="ru-RU" dirty="0"/>
              <a:t>Горбунова И. Н.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52674" y="4826524"/>
            <a:ext cx="3101007" cy="1395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/>
              <a:t>Руководитель службы безопасности</a:t>
            </a:r>
          </a:p>
          <a:p>
            <a:pPr lvl="0" algn="ctr"/>
            <a:r>
              <a:rPr lang="ru-RU" dirty="0"/>
              <a:t>Баранов И. В.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8219" y="1054481"/>
            <a:ext cx="3322573" cy="614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100" dirty="0"/>
              <a:t>Операционный директор</a:t>
            </a:r>
          </a:p>
          <a:p>
            <a:pPr lvl="0" algn="ctr"/>
            <a:r>
              <a:rPr lang="ru-RU" sz="1100" dirty="0"/>
              <a:t>Маврин А. А.</a:t>
            </a:r>
          </a:p>
          <a:p>
            <a:pPr lvl="0"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38478" y="1870724"/>
            <a:ext cx="3342314" cy="614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100" dirty="0"/>
              <a:t>Управляющий сетью пансионатов по Москве и МО </a:t>
            </a:r>
          </a:p>
          <a:p>
            <a:pPr lvl="0" algn="ctr"/>
            <a:r>
              <a:rPr lang="ru-RU" sz="1100" dirty="0"/>
              <a:t>Вивтоненко Н. В.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42482" y="2666310"/>
            <a:ext cx="3385520" cy="614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100" dirty="0"/>
              <a:t>Управляющий пансионатом </a:t>
            </a:r>
          </a:p>
          <a:p>
            <a:pPr lvl="0" algn="ctr"/>
            <a:r>
              <a:rPr lang="ru-RU" sz="1100" dirty="0"/>
              <a:t> «Щукинский»  </a:t>
            </a:r>
            <a:r>
              <a:rPr lang="ru-RU" sz="1100" dirty="0">
                <a:solidFill>
                  <a:srgbClr val="FF0000"/>
                </a:solidFill>
              </a:rPr>
              <a:t>Аветисян А.В.</a:t>
            </a:r>
          </a:p>
        </p:txBody>
      </p:sp>
      <p:cxnSp>
        <p:nvCxnSpPr>
          <p:cNvPr id="28" name="Прямая соединительная линия 27"/>
          <p:cNvCxnSpPr>
            <a:cxnSpLocks/>
            <a:endCxn id="15" idx="0"/>
          </p:cNvCxnSpPr>
          <p:nvPr/>
        </p:nvCxnSpPr>
        <p:spPr>
          <a:xfrm flipH="1">
            <a:off x="2009635" y="1847571"/>
            <a:ext cx="403918" cy="23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73956" y="4412318"/>
            <a:ext cx="3354046" cy="5561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Управляющий пансионатом «Перовский» </a:t>
            </a:r>
          </a:p>
          <a:p>
            <a:pPr algn="ctr"/>
            <a:r>
              <a:rPr lang="ru-RU" sz="1100" dirty="0"/>
              <a:t>Лобачева Л. Е.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73956" y="5283547"/>
            <a:ext cx="3354046" cy="5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Управляющий пансионатом «Красногорский» </a:t>
            </a:r>
          </a:p>
          <a:p>
            <a:pPr algn="ctr"/>
            <a:r>
              <a:rPr lang="ru-RU" sz="1100" dirty="0"/>
              <a:t>Чуева Г. С.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468757" y="1693179"/>
            <a:ext cx="911451" cy="1432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1487057" y="2508805"/>
            <a:ext cx="911452" cy="1499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1656237" y="4213226"/>
            <a:ext cx="758009" cy="1435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1691121" y="5001474"/>
            <a:ext cx="758009" cy="1715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5839200" y="2639505"/>
            <a:ext cx="961391" cy="3487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5839200" y="4270342"/>
            <a:ext cx="853831" cy="5561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9370243" y="2639506"/>
            <a:ext cx="937119" cy="3487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9445658" y="4270343"/>
            <a:ext cx="871131" cy="5561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52687E93-8479-084C-CDB7-B64355827425}"/>
              </a:ext>
            </a:extLst>
          </p:cNvPr>
          <p:cNvSpPr/>
          <p:nvPr/>
        </p:nvSpPr>
        <p:spPr>
          <a:xfrm>
            <a:off x="316875" y="3560229"/>
            <a:ext cx="3385520" cy="614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100" dirty="0"/>
              <a:t>Управляющий </a:t>
            </a:r>
            <a:r>
              <a:rPr lang="ru-RU" sz="1100" dirty="0">
                <a:solidFill>
                  <a:schemeClr val="bg1">
                    <a:lumMod val="95000"/>
                  </a:schemeClr>
                </a:solidFill>
              </a:rPr>
              <a:t>пансионатом </a:t>
            </a:r>
          </a:p>
          <a:p>
            <a:pPr lvl="0" algn="ctr"/>
            <a:r>
              <a:rPr lang="ru-RU" sz="1100" dirty="0">
                <a:solidFill>
                  <a:schemeClr val="bg1">
                    <a:lumMod val="95000"/>
                  </a:schemeClr>
                </a:solidFill>
              </a:rPr>
              <a:t> «Щукинский – 2 »  Аветисян А.В.</a:t>
            </a:r>
          </a:p>
        </p:txBody>
      </p:sp>
      <p:sp>
        <p:nvSpPr>
          <p:cNvPr id="26" name="Стрелка вниз 17">
            <a:extLst>
              <a:ext uri="{FF2B5EF4-FFF2-40B4-BE49-F238E27FC236}">
                <a16:creationId xmlns:a16="http://schemas.microsoft.com/office/drawing/2014/main" id="{68217B7E-6FFB-B893-921D-065754B8719F}"/>
              </a:ext>
            </a:extLst>
          </p:cNvPr>
          <p:cNvSpPr/>
          <p:nvPr/>
        </p:nvSpPr>
        <p:spPr>
          <a:xfrm>
            <a:off x="1640500" y="3341576"/>
            <a:ext cx="758009" cy="164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89BFF925-6FDF-A9BE-0DE6-34725815A184}"/>
              </a:ext>
            </a:extLst>
          </p:cNvPr>
          <p:cNvSpPr/>
          <p:nvPr/>
        </p:nvSpPr>
        <p:spPr>
          <a:xfrm>
            <a:off x="393102" y="6085798"/>
            <a:ext cx="3354046" cy="5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bg1">
                    <a:lumMod val="95000"/>
                  </a:schemeClr>
                </a:solidFill>
              </a:rPr>
              <a:t>Управляющий пансионатом «</a:t>
            </a:r>
            <a:r>
              <a:rPr lang="ru-RU" sz="1100" dirty="0" err="1">
                <a:solidFill>
                  <a:schemeClr val="bg1">
                    <a:lumMod val="95000"/>
                  </a:schemeClr>
                </a:solidFill>
              </a:rPr>
              <a:t>Алтуфьевский</a:t>
            </a:r>
            <a:r>
              <a:rPr lang="ru-RU" sz="1100" dirty="0">
                <a:solidFill>
                  <a:schemeClr val="bg1">
                    <a:lumMod val="95000"/>
                  </a:schemeClr>
                </a:solidFill>
              </a:rPr>
              <a:t>» </a:t>
            </a:r>
          </a:p>
          <a:p>
            <a:pPr algn="ctr"/>
            <a:r>
              <a:rPr lang="ru-RU" sz="1100" dirty="0">
                <a:solidFill>
                  <a:schemeClr val="bg1">
                    <a:lumMod val="95000"/>
                  </a:schemeClr>
                </a:solidFill>
              </a:rPr>
              <a:t>Марченко О.А.</a:t>
            </a:r>
          </a:p>
        </p:txBody>
      </p:sp>
      <p:sp>
        <p:nvSpPr>
          <p:cNvPr id="32" name="Стрелка вниз 18">
            <a:extLst>
              <a:ext uri="{FF2B5EF4-FFF2-40B4-BE49-F238E27FC236}">
                <a16:creationId xmlns:a16="http://schemas.microsoft.com/office/drawing/2014/main" id="{B32130B5-8A4E-5B86-CEE8-5EF7EAA0F8E1}"/>
              </a:ext>
            </a:extLst>
          </p:cNvPr>
          <p:cNvSpPr/>
          <p:nvPr/>
        </p:nvSpPr>
        <p:spPr>
          <a:xfrm>
            <a:off x="1691121" y="5876966"/>
            <a:ext cx="758009" cy="1715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1991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993D1F64389254BA489781DB2F65188" ma:contentTypeVersion="16" ma:contentTypeDescription="Создание документа." ma:contentTypeScope="" ma:versionID="f90dde0b9767f1a5a0cf243f29444d01">
  <xsd:schema xmlns:xsd="http://www.w3.org/2001/XMLSchema" xmlns:xs="http://www.w3.org/2001/XMLSchema" xmlns:p="http://schemas.microsoft.com/office/2006/metadata/properties" xmlns:ns2="7246ca52-e938-4248-89eb-20bfa3bfc545" xmlns:ns3="f2b4f300-12d1-4abc-a6e9-2a66933a2673" targetNamespace="http://schemas.microsoft.com/office/2006/metadata/properties" ma:root="true" ma:fieldsID="715860d4e1b790d007b788f2532bfa35" ns2:_="" ns3:_="">
    <xsd:import namespace="7246ca52-e938-4248-89eb-20bfa3bfc545"/>
    <xsd:import namespace="f2b4f300-12d1-4abc-a6e9-2a66933a26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6ca52-e938-4248-89eb-20bfa3bfc5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Теги изображений" ma:readOnly="false" ma:fieldId="{5cf76f15-5ced-4ddc-b409-7134ff3c332f}" ma:taxonomyMulti="true" ma:sspId="c8a6111d-ff14-4072-82a2-73f384b77c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b4f300-12d1-4abc-a6e9-2a66933a267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591faef-60f6-4f4e-bae8-8794269da049}" ma:internalName="TaxCatchAll" ma:showField="CatchAllData" ma:web="f2b4f300-12d1-4abc-a6e9-2a66933a26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B0BAF2-9D17-4F38-95A1-247A2BA6925B}"/>
</file>

<file path=customXml/itemProps2.xml><?xml version="1.0" encoding="utf-8"?>
<ds:datastoreItem xmlns:ds="http://schemas.openxmlformats.org/officeDocument/2006/customXml" ds:itemID="{871C54FB-5C5A-4049-9D0A-9AEA8855DC57}"/>
</file>

<file path=docProps/app.xml><?xml version="1.0" encoding="utf-8"?>
<Properties xmlns="http://schemas.openxmlformats.org/officeDocument/2006/extended-properties" xmlns:vt="http://schemas.openxmlformats.org/officeDocument/2006/docPropsVTypes">
  <TotalTime>1652</TotalTime>
  <Words>133</Words>
  <Application>Microsoft Office PowerPoint</Application>
  <PresentationFormat>Широкоэкранный</PresentationFormat>
  <Paragraphs>29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Тема Office</vt:lpstr>
      <vt:lpstr>Структура органов управления организацией ООО «Управляющая компания «ОПЕКА»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органов управления организацией ООО «управляющая компания «опека»</dc:title>
  <dc:creator>Коковина Нина Владимировна</dc:creator>
  <cp:lastModifiedBy>Салина Ольга Сергеевна</cp:lastModifiedBy>
  <cp:revision>13</cp:revision>
  <dcterms:created xsi:type="dcterms:W3CDTF">2020-11-21T15:34:54Z</dcterms:created>
  <dcterms:modified xsi:type="dcterms:W3CDTF">2022-09-06T06:43:34Z</dcterms:modified>
</cp:coreProperties>
</file>